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17"/>
  </p:notesMasterIdLst>
  <p:sldIdLst>
    <p:sldId id="262" r:id="rId2"/>
    <p:sldId id="306" r:id="rId3"/>
    <p:sldId id="312" r:id="rId4"/>
    <p:sldId id="313" r:id="rId5"/>
    <p:sldId id="307" r:id="rId6"/>
    <p:sldId id="308" r:id="rId7"/>
    <p:sldId id="309" r:id="rId8"/>
    <p:sldId id="310" r:id="rId9"/>
    <p:sldId id="311" r:id="rId10"/>
    <p:sldId id="314" r:id="rId11"/>
    <p:sldId id="315" r:id="rId12"/>
    <p:sldId id="316" r:id="rId13"/>
    <p:sldId id="317" r:id="rId14"/>
    <p:sldId id="318" r:id="rId15"/>
    <p:sldId id="30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D5DA"/>
    <a:srgbClr val="B41800"/>
    <a:srgbClr val="6B72B7"/>
    <a:srgbClr val="F0F400"/>
    <a:srgbClr val="FFCC66"/>
    <a:srgbClr val="0026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24"/>
    <p:restoredTop sz="94631"/>
  </p:normalViewPr>
  <p:slideViewPr>
    <p:cSldViewPr snapToGrid="0" snapToObjects="1">
      <p:cViewPr>
        <p:scale>
          <a:sx n="95" d="100"/>
          <a:sy n="95" d="100"/>
        </p:scale>
        <p:origin x="210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FD9CB-4A92-F546-B771-54FD0AAB9887}" type="datetimeFigureOut">
              <a:rPr lang="en-US" smtClean="0"/>
              <a:t>12/26/19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D15D6-69BC-2540-BFDD-DAE2E8F0C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45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="" xmlns:a16="http://schemas.microsoft.com/office/drawing/2014/main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66" y="92026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="0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64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6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05B7D4-9B07-4C4D-A4C6-1C127594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57"/>
            <a:ext cx="10515600" cy="7499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733318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58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8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47BD96F1-90F1-7C4C-9AF8-07AA1B563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12/26/19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ABFCCFD-0CA4-C14E-8C49-BFFC677B6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8A27425-DD5A-A84B-96DD-FD310A8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49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redits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D1F8547-AA5F-9649-806C-E94966BFDFDF}"/>
              </a:ext>
            </a:extLst>
          </p:cNvPr>
          <p:cNvSpPr txBox="1"/>
          <p:nvPr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8B444CC-44D2-3644-9C4C-CE23EC4E9F76}"/>
              </a:ext>
            </a:extLst>
          </p:cNvPr>
          <p:cNvSpPr txBox="1"/>
          <p:nvPr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54097A1-88AD-2E45-9354-1766A7E76222}"/>
              </a:ext>
            </a:extLst>
          </p:cNvPr>
          <p:cNvSpPr txBox="1"/>
          <p:nvPr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6259A6AB-BD58-F348-9CF4-346265372788}"/>
              </a:ext>
            </a:extLst>
          </p:cNvPr>
          <p:cNvSpPr txBox="1"/>
          <p:nvPr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930925F-9E37-3640-BCE7-B022C9536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8EEA4B4-EA17-F541-BA34-2FAF2CBC2F70}"/>
              </a:ext>
            </a:extLst>
          </p:cNvPr>
          <p:cNvSpPr txBox="1"/>
          <p:nvPr userDrawn="1"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8F6432E-095B-3A48-9DB3-4B0FC1EF3BB8}"/>
              </a:ext>
            </a:extLst>
          </p:cNvPr>
          <p:cNvSpPr txBox="1"/>
          <p:nvPr userDrawn="1"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20A4B42-EF60-DE49-9B7E-FC0F505AEA3A}"/>
              </a:ext>
            </a:extLst>
          </p:cNvPr>
          <p:cNvSpPr txBox="1"/>
          <p:nvPr userDrawn="1"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7BF6A54-7C8F-B044-9C39-81E3B12BECB5}"/>
              </a:ext>
            </a:extLst>
          </p:cNvPr>
          <p:cNvSpPr txBox="1"/>
          <p:nvPr userDrawn="1"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2DEDCDDF-CEAE-CE40-8EFF-14358874BA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75F6653-85F8-C047-AF41-B2B434AA3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179" y="2299530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="" xmlns:a16="http://schemas.microsoft.com/office/drawing/2014/main" id="{D4B9A007-DEC5-8F4C-9F01-21BC721E82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9179" y="2985075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862C595-CE7C-834C-93D9-3C23F2C060F6}"/>
              </a:ext>
            </a:extLst>
          </p:cNvPr>
          <p:cNvSpPr txBox="1"/>
          <p:nvPr userDrawn="1"/>
        </p:nvSpPr>
        <p:spPr>
          <a:xfrm>
            <a:off x="449179" y="3801979"/>
            <a:ext cx="588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0" dirty="0">
                <a:solidFill>
                  <a:schemeClr val="bg1"/>
                </a:solidFill>
              </a:rPr>
              <a:t>Credits:</a:t>
            </a:r>
          </a:p>
        </p:txBody>
      </p:sp>
    </p:spTree>
    <p:extLst>
      <p:ext uri="{BB962C8B-B14F-4D97-AF65-F5344CB8AC3E}">
        <p14:creationId xmlns:p14="http://schemas.microsoft.com/office/powerpoint/2010/main" val="117947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="" xmlns:a16="http://schemas.microsoft.com/office/drawing/2014/main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4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19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75ADE87-1DF8-0249-9AEC-B6404454F0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5638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45F049A8-E906-834D-98CE-3643A6F1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20"/>
            <a:ext cx="10515600" cy="794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92ABE02-70CB-8946-93E9-3C3AD1157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26635"/>
            <a:ext cx="10515600" cy="5078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053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49" r:id="rId7"/>
    <p:sldLayoutId id="2147483651" r:id="rId8"/>
    <p:sldLayoutId id="214748365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Verdana Regular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Verda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Verda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Verda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9B4D1CD-0A14-A643-B3CE-E3ED98B59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79" y="1320319"/>
            <a:ext cx="10515600" cy="4125951"/>
          </a:xfrm>
        </p:spPr>
        <p:txBody>
          <a:bodyPr/>
          <a:lstStyle/>
          <a:p>
            <a:r>
              <a:rPr lang="en-US" dirty="0" smtClean="0"/>
              <a:t>Elastic Search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Charles Severance</a:t>
            </a:r>
            <a:br>
              <a:rPr lang="en-US" sz="4000" dirty="0" smtClean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3902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</a:t>
            </a:r>
            <a:r>
              <a:rPr lang="en-US" dirty="0" err="1" smtClean="0"/>
              <a:t>ElasticSearch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701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Reading docs - REST APIs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7052" y="4749110"/>
            <a:ext cx="118378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https://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www.elastic.co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/guide/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en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elasticsearch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/reference/current/query-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dsl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-match-all-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query.html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45658" y="2378191"/>
            <a:ext cx="2860078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ourier" charset="0"/>
              </a:rPr>
              <a:t>GET /_search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</a:rPr>
              <a:t>{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</a:rPr>
              <a:t>    "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</a:rPr>
              <a:t>query</a:t>
            </a:r>
            <a:r>
              <a:rPr lang="mr-IN" dirty="0" smtClean="0">
                <a:solidFill>
                  <a:srgbClr val="000000"/>
                </a:solidFill>
                <a:latin typeface="Courier" charset="0"/>
              </a:rPr>
              <a:t>": {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</a:rPr>
              <a:t>        "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</a:rPr>
              <a:t>match_all</a:t>
            </a:r>
            <a:r>
              <a:rPr lang="mr-IN" dirty="0" smtClean="0">
                <a:solidFill>
                  <a:srgbClr val="000000"/>
                </a:solidFill>
                <a:latin typeface="Courier" charset="0"/>
              </a:rPr>
              <a:t>": {}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</a:rPr>
              <a:t>    }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1613647" y="1115267"/>
            <a:ext cx="829683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Match all </a:t>
            </a:r>
            <a:r>
              <a:rPr lang="en-US" sz="2400" b="1" dirty="0" smtClean="0"/>
              <a:t>query</a:t>
            </a:r>
          </a:p>
          <a:p>
            <a:endParaRPr lang="en-US" b="1" dirty="0"/>
          </a:p>
          <a:p>
            <a:r>
              <a:rPr lang="en-US" dirty="0"/>
              <a:t>The most simple query, which matches all documents, giving them all a _score of 1.0.</a:t>
            </a:r>
          </a:p>
        </p:txBody>
      </p:sp>
    </p:spTree>
    <p:extLst>
      <p:ext uri="{BB962C8B-B14F-4D97-AF65-F5344CB8AC3E}">
        <p14:creationId xmlns:p14="http://schemas.microsoft.com/office/powerpoint/2010/main" val="666210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Python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35423" y="1828800"/>
            <a:ext cx="111565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queryurl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http://admin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:*@35.239.113.162:1009/test-index/tweet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/_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search?pretty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body=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json.dumps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{"query": {"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match_all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": {}}} )</a:t>
            </a: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hdict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{'Content-type': 'application/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 charset=UTF-8'}</a:t>
            </a:r>
          </a:p>
          <a:p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response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requests.post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queryurl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headers=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hdict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data=body)</a:t>
            </a:r>
          </a:p>
          <a:p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text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response.text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status =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response.status_code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js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json.loads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(text)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76364" y="5339402"/>
            <a:ext cx="5698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https://www.py4e.com/code/</a:t>
            </a:r>
            <a:r>
              <a:rPr lang="en-US" dirty="0" err="1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elastictool.py</a:t>
            </a:r>
            <a:endParaRPr lang="en-US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60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Elastic Search Library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86511" y="5302916"/>
            <a:ext cx="70775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https://</a:t>
            </a:r>
            <a:r>
              <a:rPr lang="en-US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elasticsearch-py.readthedocs.io</a:t>
            </a:r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en</a:t>
            </a:r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/master</a:t>
            </a:r>
            <a:r>
              <a:rPr lang="en-US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</a:p>
          <a:p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https://</a:t>
            </a:r>
            <a:r>
              <a:rPr lang="en-US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www.py4e.com/code/</a:t>
            </a:r>
            <a:r>
              <a:rPr lang="en-US" dirty="0" err="1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elastictool.py</a:t>
            </a:r>
            <a:endParaRPr lang="en-US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1410447"/>
            <a:ext cx="10956846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# pip3 install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elasticsearch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elasticsearch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import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Elasticsearch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es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Elasticsearch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    [secrets['host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']],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port=secrets['port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'], scheme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="http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", 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   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http_auth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=(secrets['user'], secrets['pass']),</a:t>
            </a: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   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)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res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es.search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(index="test-index", body={"query": {"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match_all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":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{}}})</a:t>
            </a:r>
          </a:p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print(res)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880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Elastic search gives us Google-like features</a:t>
            </a:r>
          </a:p>
          <a:p>
            <a:pPr lvl="1"/>
            <a:r>
              <a:rPr lang="en-US" dirty="0" smtClean="0"/>
              <a:t>Scalable ingest / data size / search performance</a:t>
            </a:r>
          </a:p>
          <a:p>
            <a:pPr lvl="1"/>
            <a:r>
              <a:rPr lang="en-US" dirty="0" smtClean="0"/>
              <a:t>Accessible through a "REST API"</a:t>
            </a:r>
          </a:p>
          <a:p>
            <a:r>
              <a:rPr lang="en-US" dirty="0" smtClean="0"/>
              <a:t>Can be used as a full-text "search engine"</a:t>
            </a:r>
          </a:p>
          <a:p>
            <a:r>
              <a:rPr lang="en-US" dirty="0" smtClean="0"/>
              <a:t>Can be used as a scalable </a:t>
            </a:r>
            <a:r>
              <a:rPr lang="en-US" smtClean="0"/>
              <a:t>NoSQL database</a:t>
            </a:r>
          </a:p>
        </p:txBody>
      </p:sp>
    </p:spTree>
    <p:extLst>
      <p:ext uri="{BB962C8B-B14F-4D97-AF65-F5344CB8AC3E}">
        <p14:creationId xmlns:p14="http://schemas.microsoft.com/office/powerpoint/2010/main" val="572890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986697" y="458272"/>
            <a:ext cx="3504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mtClean="0">
                <a:solidFill>
                  <a:srgbClr val="FFCC66"/>
                </a:solidFill>
              </a:rPr>
              <a:t>Acknowledgements / Contributions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2924" y="1100138"/>
            <a:ext cx="548640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These slides are Copyright </a:t>
            </a:r>
            <a:r>
              <a:rPr lang="en-US" sz="1400" dirty="0" smtClean="0">
                <a:solidFill>
                  <a:schemeClr val="bg1"/>
                </a:solidFill>
              </a:rPr>
              <a:t>2019-  </a:t>
            </a:r>
            <a:r>
              <a:rPr lang="en-US" sz="1400" dirty="0">
                <a:solidFill>
                  <a:schemeClr val="bg1"/>
                </a:solidFill>
              </a:rPr>
              <a:t>Charles R. Severance (</a:t>
            </a:r>
            <a:r>
              <a:rPr lang="en-US" sz="1400" dirty="0" err="1">
                <a:solidFill>
                  <a:schemeClr val="bg1"/>
                </a:solidFill>
              </a:rPr>
              <a:t>www.dr-chuck.com</a:t>
            </a:r>
            <a:r>
              <a:rPr lang="en-US" sz="1400" dirty="0">
                <a:solidFill>
                  <a:schemeClr val="bg1"/>
                </a:solidFill>
              </a:rPr>
              <a:t>) as part of </a:t>
            </a:r>
            <a:r>
              <a:rPr lang="en-US" sz="1400" dirty="0" smtClean="0">
                <a:solidFill>
                  <a:schemeClr val="bg1"/>
                </a:solidFill>
              </a:rPr>
              <a:t>www.pg4e.com </a:t>
            </a:r>
            <a:r>
              <a:rPr lang="en-US" sz="1400" dirty="0">
                <a:solidFill>
                  <a:schemeClr val="bg1"/>
                </a:solidFill>
              </a:rPr>
              <a:t>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Initial Development: Charles </a:t>
            </a:r>
            <a:r>
              <a:rPr lang="en-US" sz="1400" dirty="0" smtClean="0">
                <a:solidFill>
                  <a:schemeClr val="bg1"/>
                </a:solidFill>
              </a:rPr>
              <a:t>R. Severance</a:t>
            </a:r>
            <a:r>
              <a:rPr lang="en-US" sz="1400" dirty="0">
                <a:solidFill>
                  <a:schemeClr val="bg1"/>
                </a:solidFill>
              </a:rPr>
              <a:t>, University of Michigan School of Information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rgbClr val="FFCC66"/>
                </a:solidFill>
              </a:rPr>
              <a:t>Insert new Contributors and Translators here including names and dates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67449" y="1100137"/>
            <a:ext cx="548640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CC66"/>
                </a:solidFill>
              </a:rPr>
              <a:t>Continue new Contributors and Translators here</a:t>
            </a:r>
            <a:endParaRPr lang="en-US" sz="1400" dirty="0">
              <a:solidFill>
                <a:srgbClr val="FFCC66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015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Emerged from a desire to make an "open source" search engine</a:t>
            </a:r>
          </a:p>
          <a:p>
            <a:pPr lvl="1"/>
            <a:r>
              <a:rPr lang="en-US" dirty="0" smtClean="0"/>
              <a:t>Scalable </a:t>
            </a:r>
            <a:r>
              <a:rPr lang="mr-IN" dirty="0" smtClean="0"/>
              <a:t>–</a:t>
            </a:r>
            <a:r>
              <a:rPr lang="en-US" dirty="0" smtClean="0"/>
              <a:t> firehose, data size, parallel search</a:t>
            </a:r>
          </a:p>
          <a:p>
            <a:pPr lvl="1"/>
            <a:r>
              <a:rPr lang="en-US" dirty="0" smtClean="0"/>
              <a:t>Inverted index </a:t>
            </a:r>
            <a:r>
              <a:rPr lang="mr-IN" dirty="0" smtClean="0"/>
              <a:t>–</a:t>
            </a:r>
            <a:r>
              <a:rPr lang="en-US" dirty="0" smtClean="0"/>
              <a:t> full text</a:t>
            </a:r>
          </a:p>
          <a:p>
            <a:pPr lvl="1"/>
            <a:r>
              <a:rPr lang="en-US" dirty="0" smtClean="0"/>
              <a:t>Ranking / relevance</a:t>
            </a:r>
          </a:p>
          <a:p>
            <a:pPr lvl="1"/>
            <a:r>
              <a:rPr lang="en-US" dirty="0" smtClean="0"/>
              <a:t>Recommendation engine</a:t>
            </a:r>
          </a:p>
          <a:p>
            <a:r>
              <a:rPr lang="en-US" dirty="0" smtClean="0"/>
              <a:t>Built on top of Apache Lucene</a:t>
            </a:r>
          </a:p>
          <a:p>
            <a:pPr lvl="1"/>
            <a:r>
              <a:rPr lang="en-US" dirty="0" smtClean="0"/>
              <a:t>A "Google" of your own</a:t>
            </a:r>
          </a:p>
          <a:p>
            <a:r>
              <a:rPr lang="en-US" dirty="0" smtClean="0"/>
              <a:t>Has evolved into NoSQL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169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License </a:t>
            </a:r>
            <a:r>
              <a:rPr lang="mr-IN" dirty="0" smtClean="0"/>
              <a:t>–</a:t>
            </a:r>
            <a:r>
              <a:rPr lang="en-US" dirty="0" smtClean="0"/>
              <a:t> Open 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3930632"/>
          </a:xfrm>
        </p:spPr>
        <p:txBody>
          <a:bodyPr>
            <a:normAutofit/>
          </a:bodyPr>
          <a:lstStyle/>
          <a:p>
            <a:r>
              <a:rPr lang="en-US" dirty="0" smtClean="0"/>
              <a:t>The essential parts are free under an Apache license</a:t>
            </a:r>
          </a:p>
          <a:p>
            <a:r>
              <a:rPr lang="en-US" dirty="0" smtClean="0"/>
              <a:t>The Elastic" company supports open source and sells hosting / consulting / extras but you can use this without paying Elastic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80564" y="4535342"/>
            <a:ext cx="887954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 smtClean="0"/>
              <a:t>github.com</a:t>
            </a:r>
            <a:r>
              <a:rPr lang="en-US" sz="2400" dirty="0" smtClean="0"/>
              <a:t>/elastic/</a:t>
            </a:r>
            <a:r>
              <a:rPr lang="en-US" sz="2400" dirty="0" err="1" smtClean="0"/>
              <a:t>elasticsearch</a:t>
            </a:r>
            <a:r>
              <a:rPr lang="en-US" sz="2400" dirty="0" smtClean="0"/>
              <a:t>/blob/master/</a:t>
            </a:r>
            <a:r>
              <a:rPr lang="en-US" sz="2400" dirty="0" err="1" smtClean="0"/>
              <a:t>LICENSE.txt</a:t>
            </a:r>
            <a:endParaRPr lang="en-US" sz="2400" dirty="0" smtClean="0"/>
          </a:p>
          <a:p>
            <a:r>
              <a:rPr lang="en-US" sz="2400" dirty="0"/>
              <a:t>https://</a:t>
            </a:r>
            <a:r>
              <a:rPr lang="en-US" sz="2400" dirty="0" err="1" smtClean="0"/>
              <a:t>www.elastic.co</a:t>
            </a:r>
            <a:r>
              <a:rPr lang="en-US" sz="2400" dirty="0" smtClean="0"/>
              <a:t>/products/</a:t>
            </a:r>
            <a:r>
              <a:rPr lang="en-US" sz="2400" dirty="0" err="1" smtClean="0"/>
              <a:t>elasticsearch</a:t>
            </a:r>
            <a:endParaRPr lang="en-US" sz="2400" dirty="0" smtClean="0"/>
          </a:p>
          <a:p>
            <a:r>
              <a:rPr lang="en-US" sz="2400" dirty="0"/>
              <a:t>https://</a:t>
            </a:r>
            <a:r>
              <a:rPr lang="en-US" sz="2400" dirty="0" err="1" smtClean="0"/>
              <a:t>en.wikipedia.org</a:t>
            </a:r>
            <a:r>
              <a:rPr lang="en-US" sz="2400" dirty="0" smtClean="0"/>
              <a:t>/wiki/Open-</a:t>
            </a:r>
            <a:r>
              <a:rPr lang="en-US" sz="2400" dirty="0" err="1" smtClean="0"/>
              <a:t>core_model</a:t>
            </a:r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75536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Application: Sakai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843985"/>
          </a:xfrm>
        </p:spPr>
        <p:txBody>
          <a:bodyPr/>
          <a:lstStyle/>
          <a:p>
            <a:r>
              <a:rPr lang="en-US" dirty="0" smtClean="0"/>
              <a:t>Open Source Learning Management System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376" y="235375"/>
            <a:ext cx="2870260" cy="7604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51340" y="2594451"/>
            <a:ext cx="856670" cy="3644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S</a:t>
            </a: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A</a:t>
            </a: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K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A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I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627470" y="2939213"/>
            <a:ext cx="4333191" cy="738307"/>
            <a:chOff x="3640917" y="2791295"/>
            <a:chExt cx="4333191" cy="738307"/>
          </a:xfrm>
        </p:grpSpPr>
        <p:sp>
          <p:nvSpPr>
            <p:cNvPr id="6" name="Can 5"/>
            <p:cNvSpPr/>
            <p:nvPr/>
          </p:nvSpPr>
          <p:spPr>
            <a:xfrm>
              <a:off x="6382867" y="2791295"/>
              <a:ext cx="1591241" cy="738307"/>
            </a:xfrm>
            <a:prstGeom prst="can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Verdana" charset="0"/>
                  <a:ea typeface="Verdana" charset="0"/>
                  <a:cs typeface="Verdana" charset="0"/>
                </a:rPr>
                <a:t>RDBMS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 flipV="1">
              <a:off x="5384549" y="3152795"/>
              <a:ext cx="998318" cy="15307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ounded Rectangle 7"/>
            <p:cNvSpPr/>
            <p:nvPr/>
          </p:nvSpPr>
          <p:spPr>
            <a:xfrm>
              <a:off x="3640917" y="2823248"/>
              <a:ext cx="1743632" cy="674401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3" rtlCol="0" anchor="ctr"/>
            <a:lstStyle/>
            <a:p>
              <a:pPr algn="ctr"/>
              <a:r>
                <a:rPr lang="en-US" smtClean="0">
                  <a:latin typeface="Verdana" charset="0"/>
                  <a:ea typeface="Verdana" charset="0"/>
                  <a:cs typeface="Verdana" charset="0"/>
                </a:rPr>
                <a:t>SQL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627470" y="3953655"/>
            <a:ext cx="4413873" cy="752484"/>
            <a:chOff x="3640917" y="3703500"/>
            <a:chExt cx="4413873" cy="752484"/>
          </a:xfrm>
        </p:grpSpPr>
        <p:sp>
          <p:nvSpPr>
            <p:cNvPr id="10" name="Can 9"/>
            <p:cNvSpPr/>
            <p:nvPr/>
          </p:nvSpPr>
          <p:spPr>
            <a:xfrm>
              <a:off x="6382867" y="3703500"/>
              <a:ext cx="1671923" cy="752484"/>
            </a:xfrm>
            <a:prstGeom prst="can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Verdana" charset="0"/>
                  <a:ea typeface="Verdana" charset="0"/>
                  <a:cs typeface="Verdana" charset="0"/>
                </a:rPr>
                <a:t>File Storage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640917" y="3742542"/>
              <a:ext cx="1743632" cy="674401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r>
                <a:rPr lang="en-US" dirty="0" smtClean="0">
                  <a:latin typeface="Verdana" charset="0"/>
                  <a:ea typeface="Verdana" charset="0"/>
                  <a:cs typeface="Verdana" charset="0"/>
                </a:rPr>
                <a:t>open()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H="1">
              <a:off x="5384549" y="4079742"/>
              <a:ext cx="998318" cy="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27470" y="4982274"/>
            <a:ext cx="4413873" cy="752484"/>
            <a:chOff x="3640917" y="4834356"/>
            <a:chExt cx="4413873" cy="752484"/>
          </a:xfrm>
        </p:grpSpPr>
        <p:sp>
          <p:nvSpPr>
            <p:cNvPr id="21" name="Can 20"/>
            <p:cNvSpPr/>
            <p:nvPr/>
          </p:nvSpPr>
          <p:spPr>
            <a:xfrm>
              <a:off x="6382867" y="4834356"/>
              <a:ext cx="1671923" cy="752484"/>
            </a:xfrm>
            <a:prstGeom prst="can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Verdana" charset="0"/>
                  <a:ea typeface="Verdana" charset="0"/>
                  <a:cs typeface="Verdana" charset="0"/>
                </a:rPr>
                <a:t>Elastic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640917" y="4873398"/>
              <a:ext cx="1743632" cy="674401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r>
                <a:rPr lang="en-US" dirty="0" smtClean="0">
                  <a:latin typeface="Verdana" charset="0"/>
                  <a:ea typeface="Verdana" charset="0"/>
                  <a:cs typeface="Verdana" charset="0"/>
                </a:rPr>
                <a:t>REST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23" name="Straight Arrow Connector 22"/>
            <p:cNvCxnSpPr>
              <a:stCxn id="21" idx="2"/>
            </p:cNvCxnSpPr>
            <p:nvPr/>
          </p:nvCxnSpPr>
          <p:spPr>
            <a:xfrm flipH="1">
              <a:off x="5384550" y="5210598"/>
              <a:ext cx="998317" cy="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/>
          <p:cNvCxnSpPr>
            <a:stCxn id="10" idx="3"/>
            <a:endCxn id="21" idx="1"/>
          </p:cNvCxnSpPr>
          <p:nvPr/>
        </p:nvCxnSpPr>
        <p:spPr>
          <a:xfrm>
            <a:off x="7205382" y="4706139"/>
            <a:ext cx="0" cy="27613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6" idx="4"/>
            <a:endCxn id="21" idx="4"/>
          </p:cNvCxnSpPr>
          <p:nvPr/>
        </p:nvCxnSpPr>
        <p:spPr>
          <a:xfrm>
            <a:off x="7960661" y="3308367"/>
            <a:ext cx="80682" cy="2050149"/>
          </a:xfrm>
          <a:prstGeom prst="bentConnector3">
            <a:avLst>
              <a:gd name="adj1" fmla="val 383335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173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Application: ELK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8568"/>
            <a:ext cx="10515600" cy="2720397"/>
          </a:xfrm>
        </p:spPr>
        <p:txBody>
          <a:bodyPr/>
          <a:lstStyle/>
          <a:p>
            <a:r>
              <a:rPr lang="en-US" dirty="0" err="1" smtClean="0"/>
              <a:t>Elasticseach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distributed NoSQL database</a:t>
            </a:r>
          </a:p>
          <a:p>
            <a:r>
              <a:rPr lang="en-US" dirty="0" err="1" smtClean="0"/>
              <a:t>Logstash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ingests streams of activity data</a:t>
            </a:r>
          </a:p>
          <a:p>
            <a:r>
              <a:rPr lang="en-US" dirty="0" err="1" smtClean="0"/>
              <a:t>Kibana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Visualization /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Dashboards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5606988"/>
            <a:ext cx="67280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www.elastic.co</a:t>
            </a:r>
            <a:r>
              <a:rPr lang="en-US" dirty="0"/>
              <a:t>/guide/</a:t>
            </a:r>
            <a:r>
              <a:rPr lang="en-US" dirty="0" err="1"/>
              <a:t>en</a:t>
            </a:r>
            <a:r>
              <a:rPr lang="en-US" dirty="0"/>
              <a:t>/</a:t>
            </a:r>
            <a:r>
              <a:rPr lang="en-US" dirty="0" err="1"/>
              <a:t>kibana</a:t>
            </a:r>
            <a:r>
              <a:rPr lang="en-US" dirty="0"/>
              <a:t>/current/</a:t>
            </a:r>
            <a:r>
              <a:rPr lang="en-US" dirty="0" err="1"/>
              <a:t>dashboard.html</a:t>
            </a:r>
            <a:endParaRPr lang="en-US" dirty="0"/>
          </a:p>
        </p:txBody>
      </p:sp>
      <p:pic>
        <p:nvPicPr>
          <p:cNvPr id="1026" name="Picture 2" descr="xample dashbo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911" y="2626912"/>
            <a:ext cx="4671797" cy="288752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058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402175" y="1397085"/>
            <a:ext cx="5593977" cy="43702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Can 96"/>
          <p:cNvSpPr/>
          <p:nvPr/>
        </p:nvSpPr>
        <p:spPr>
          <a:xfrm>
            <a:off x="5656926" y="1962589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8" name="Can 97"/>
          <p:cNvSpPr/>
          <p:nvPr/>
        </p:nvSpPr>
        <p:spPr>
          <a:xfrm>
            <a:off x="7754512" y="1855154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9" name="Can 98"/>
          <p:cNvSpPr/>
          <p:nvPr/>
        </p:nvSpPr>
        <p:spPr>
          <a:xfrm>
            <a:off x="8411331" y="3208535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00" name="Can 99"/>
          <p:cNvSpPr/>
          <p:nvPr/>
        </p:nvSpPr>
        <p:spPr>
          <a:xfrm>
            <a:off x="7503809" y="4561916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01" name="Can 100"/>
          <p:cNvSpPr/>
          <p:nvPr/>
        </p:nvSpPr>
        <p:spPr>
          <a:xfrm>
            <a:off x="5282726" y="4297170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02" name="Can 101"/>
          <p:cNvSpPr/>
          <p:nvPr/>
        </p:nvSpPr>
        <p:spPr>
          <a:xfrm>
            <a:off x="4632283" y="3095608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04" name="Straight Arrow Connector 103"/>
          <p:cNvCxnSpPr>
            <a:endCxn id="102" idx="1"/>
          </p:cNvCxnSpPr>
          <p:nvPr/>
        </p:nvCxnSpPr>
        <p:spPr>
          <a:xfrm flipH="1">
            <a:off x="5289102" y="2608728"/>
            <a:ext cx="853676" cy="48688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endCxn id="101" idx="1"/>
          </p:cNvCxnSpPr>
          <p:nvPr/>
        </p:nvCxnSpPr>
        <p:spPr>
          <a:xfrm flipH="1">
            <a:off x="5939545" y="2608728"/>
            <a:ext cx="380576" cy="1688442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6320121" y="2608728"/>
            <a:ext cx="1815353" cy="1953188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endCxn id="98" idx="2"/>
          </p:cNvCxnSpPr>
          <p:nvPr/>
        </p:nvCxnSpPr>
        <p:spPr>
          <a:xfrm flipV="1">
            <a:off x="6970564" y="2165268"/>
            <a:ext cx="783948" cy="87979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97" idx="4"/>
            <a:endCxn id="99" idx="2"/>
          </p:cNvCxnSpPr>
          <p:nvPr/>
        </p:nvCxnSpPr>
        <p:spPr>
          <a:xfrm>
            <a:off x="6970564" y="2272703"/>
            <a:ext cx="1440767" cy="1245946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8" idx="3"/>
            <a:endCxn id="99" idx="1"/>
          </p:cNvCxnSpPr>
          <p:nvPr/>
        </p:nvCxnSpPr>
        <p:spPr>
          <a:xfrm>
            <a:off x="8411331" y="2475381"/>
            <a:ext cx="656819" cy="733154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98" idx="3"/>
          </p:cNvCxnSpPr>
          <p:nvPr/>
        </p:nvCxnSpPr>
        <p:spPr>
          <a:xfrm flipH="1">
            <a:off x="8135474" y="2475381"/>
            <a:ext cx="275857" cy="2086535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98" idx="3"/>
            <a:endCxn id="101" idx="1"/>
          </p:cNvCxnSpPr>
          <p:nvPr/>
        </p:nvCxnSpPr>
        <p:spPr>
          <a:xfrm flipH="1">
            <a:off x="5939545" y="2475381"/>
            <a:ext cx="2471786" cy="1821789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98" idx="3"/>
            <a:endCxn id="102" idx="4"/>
          </p:cNvCxnSpPr>
          <p:nvPr/>
        </p:nvCxnSpPr>
        <p:spPr>
          <a:xfrm flipH="1">
            <a:off x="5945921" y="2475381"/>
            <a:ext cx="2465410" cy="930341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100" idx="2"/>
            <a:endCxn id="101" idx="4"/>
          </p:cNvCxnSpPr>
          <p:nvPr/>
        </p:nvCxnSpPr>
        <p:spPr>
          <a:xfrm flipH="1" flipV="1">
            <a:off x="6596364" y="4607284"/>
            <a:ext cx="907445" cy="264746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01" idx="1"/>
            <a:endCxn id="102" idx="3"/>
          </p:cNvCxnSpPr>
          <p:nvPr/>
        </p:nvCxnSpPr>
        <p:spPr>
          <a:xfrm flipH="1" flipV="1">
            <a:off x="5289102" y="3715835"/>
            <a:ext cx="650443" cy="581335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101" idx="4"/>
            <a:endCxn id="99" idx="2"/>
          </p:cNvCxnSpPr>
          <p:nvPr/>
        </p:nvCxnSpPr>
        <p:spPr>
          <a:xfrm flipV="1">
            <a:off x="6596364" y="3518649"/>
            <a:ext cx="1814967" cy="1088635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endCxn id="99" idx="3"/>
          </p:cNvCxnSpPr>
          <p:nvPr/>
        </p:nvCxnSpPr>
        <p:spPr>
          <a:xfrm flipV="1">
            <a:off x="8135474" y="3828762"/>
            <a:ext cx="932676" cy="690542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102" idx="4"/>
          </p:cNvCxnSpPr>
          <p:nvPr/>
        </p:nvCxnSpPr>
        <p:spPr>
          <a:xfrm>
            <a:off x="5945921" y="3405722"/>
            <a:ext cx="1539110" cy="142094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endCxn id="99" idx="2"/>
          </p:cNvCxnSpPr>
          <p:nvPr/>
        </p:nvCxnSpPr>
        <p:spPr>
          <a:xfrm>
            <a:off x="5952297" y="3405722"/>
            <a:ext cx="2459034" cy="112927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ight Arrow 153"/>
          <p:cNvSpPr/>
          <p:nvPr/>
        </p:nvSpPr>
        <p:spPr>
          <a:xfrm>
            <a:off x="1739094" y="1949092"/>
            <a:ext cx="2622006" cy="968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155" name="Left-Right Arrow 154"/>
          <p:cNvSpPr/>
          <p:nvPr/>
        </p:nvSpPr>
        <p:spPr>
          <a:xfrm>
            <a:off x="1707703" y="4174033"/>
            <a:ext cx="2667501" cy="9979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QUERIES</a:t>
            </a:r>
            <a:endParaRPr lang="en-US" dirty="0"/>
          </a:p>
        </p:txBody>
      </p:sp>
      <p:sp>
        <p:nvSpPr>
          <p:cNvPr id="156" name="Title 15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158" name="TextBox 157"/>
          <p:cNvSpPr txBox="1"/>
          <p:nvPr/>
        </p:nvSpPr>
        <p:spPr>
          <a:xfrm>
            <a:off x="1946840" y="3333982"/>
            <a:ext cx="193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REST Web Services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14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402175" y="1397085"/>
            <a:ext cx="5593977" cy="43702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Can 96"/>
          <p:cNvSpPr/>
          <p:nvPr/>
        </p:nvSpPr>
        <p:spPr>
          <a:xfrm>
            <a:off x="5656926" y="1962589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8" name="Can 97"/>
          <p:cNvSpPr/>
          <p:nvPr/>
        </p:nvSpPr>
        <p:spPr>
          <a:xfrm>
            <a:off x="7754512" y="1855154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9" name="Can 98"/>
          <p:cNvSpPr/>
          <p:nvPr/>
        </p:nvSpPr>
        <p:spPr>
          <a:xfrm>
            <a:off x="8411331" y="3208535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00" name="Can 99"/>
          <p:cNvSpPr/>
          <p:nvPr/>
        </p:nvSpPr>
        <p:spPr>
          <a:xfrm>
            <a:off x="7503809" y="4561916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01" name="Can 100"/>
          <p:cNvSpPr/>
          <p:nvPr/>
        </p:nvSpPr>
        <p:spPr>
          <a:xfrm>
            <a:off x="5282726" y="4297170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02" name="Can 101"/>
          <p:cNvSpPr/>
          <p:nvPr/>
        </p:nvSpPr>
        <p:spPr>
          <a:xfrm>
            <a:off x="4632283" y="3095608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04" name="Straight Arrow Connector 103"/>
          <p:cNvCxnSpPr>
            <a:endCxn id="102" idx="1"/>
          </p:cNvCxnSpPr>
          <p:nvPr/>
        </p:nvCxnSpPr>
        <p:spPr>
          <a:xfrm flipH="1">
            <a:off x="5289102" y="2608728"/>
            <a:ext cx="853676" cy="48688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endCxn id="101" idx="1"/>
          </p:cNvCxnSpPr>
          <p:nvPr/>
        </p:nvCxnSpPr>
        <p:spPr>
          <a:xfrm flipH="1">
            <a:off x="5939545" y="2608728"/>
            <a:ext cx="380576" cy="1688442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6320121" y="2608728"/>
            <a:ext cx="1815353" cy="1953188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endCxn id="98" idx="2"/>
          </p:cNvCxnSpPr>
          <p:nvPr/>
        </p:nvCxnSpPr>
        <p:spPr>
          <a:xfrm flipV="1">
            <a:off x="6970564" y="2165268"/>
            <a:ext cx="783948" cy="87979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97" idx="4"/>
            <a:endCxn id="99" idx="2"/>
          </p:cNvCxnSpPr>
          <p:nvPr/>
        </p:nvCxnSpPr>
        <p:spPr>
          <a:xfrm>
            <a:off x="6970564" y="2272703"/>
            <a:ext cx="1440767" cy="1245946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8" idx="3"/>
            <a:endCxn id="99" idx="1"/>
          </p:cNvCxnSpPr>
          <p:nvPr/>
        </p:nvCxnSpPr>
        <p:spPr>
          <a:xfrm>
            <a:off x="8411331" y="2475381"/>
            <a:ext cx="656819" cy="733154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98" idx="3"/>
          </p:cNvCxnSpPr>
          <p:nvPr/>
        </p:nvCxnSpPr>
        <p:spPr>
          <a:xfrm flipH="1">
            <a:off x="8135474" y="2475381"/>
            <a:ext cx="275857" cy="2086535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98" idx="3"/>
            <a:endCxn id="101" idx="1"/>
          </p:cNvCxnSpPr>
          <p:nvPr/>
        </p:nvCxnSpPr>
        <p:spPr>
          <a:xfrm flipH="1">
            <a:off x="5939545" y="2475381"/>
            <a:ext cx="2471786" cy="1821789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98" idx="3"/>
            <a:endCxn id="102" idx="4"/>
          </p:cNvCxnSpPr>
          <p:nvPr/>
        </p:nvCxnSpPr>
        <p:spPr>
          <a:xfrm flipH="1">
            <a:off x="5945921" y="2475381"/>
            <a:ext cx="2465410" cy="930341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100" idx="2"/>
            <a:endCxn id="101" idx="4"/>
          </p:cNvCxnSpPr>
          <p:nvPr/>
        </p:nvCxnSpPr>
        <p:spPr>
          <a:xfrm flipH="1" flipV="1">
            <a:off x="6596364" y="4607284"/>
            <a:ext cx="907445" cy="264746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01" idx="1"/>
            <a:endCxn id="102" idx="3"/>
          </p:cNvCxnSpPr>
          <p:nvPr/>
        </p:nvCxnSpPr>
        <p:spPr>
          <a:xfrm flipH="1" flipV="1">
            <a:off x="5289102" y="3715835"/>
            <a:ext cx="650443" cy="581335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101" idx="4"/>
            <a:endCxn id="99" idx="2"/>
          </p:cNvCxnSpPr>
          <p:nvPr/>
        </p:nvCxnSpPr>
        <p:spPr>
          <a:xfrm flipV="1">
            <a:off x="6596364" y="3518649"/>
            <a:ext cx="1814967" cy="1088635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endCxn id="99" idx="3"/>
          </p:cNvCxnSpPr>
          <p:nvPr/>
        </p:nvCxnSpPr>
        <p:spPr>
          <a:xfrm flipV="1">
            <a:off x="8135474" y="3828762"/>
            <a:ext cx="932676" cy="690542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102" idx="4"/>
          </p:cNvCxnSpPr>
          <p:nvPr/>
        </p:nvCxnSpPr>
        <p:spPr>
          <a:xfrm>
            <a:off x="5945921" y="3405722"/>
            <a:ext cx="1539110" cy="142094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endCxn id="99" idx="2"/>
          </p:cNvCxnSpPr>
          <p:nvPr/>
        </p:nvCxnSpPr>
        <p:spPr>
          <a:xfrm>
            <a:off x="5952297" y="3405722"/>
            <a:ext cx="2459034" cy="112927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ight Arrow 153"/>
          <p:cNvSpPr/>
          <p:nvPr/>
        </p:nvSpPr>
        <p:spPr>
          <a:xfrm>
            <a:off x="1739094" y="1949092"/>
            <a:ext cx="2622006" cy="968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JSON DATA</a:t>
            </a:r>
            <a:endParaRPr lang="en-US" dirty="0"/>
          </a:p>
        </p:txBody>
      </p:sp>
      <p:sp>
        <p:nvSpPr>
          <p:cNvPr id="155" name="Left-Right Arrow 154"/>
          <p:cNvSpPr/>
          <p:nvPr/>
        </p:nvSpPr>
        <p:spPr>
          <a:xfrm>
            <a:off x="1707703" y="4174033"/>
            <a:ext cx="2667501" cy="9979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QUERIES</a:t>
            </a:r>
            <a:endParaRPr lang="en-US" dirty="0"/>
          </a:p>
        </p:txBody>
      </p:sp>
      <p:sp>
        <p:nvSpPr>
          <p:cNvPr id="156" name="Title 15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Architecture </a:t>
            </a:r>
            <a:r>
              <a:rPr lang="mr-IN" dirty="0" smtClean="0"/>
              <a:t>–</a:t>
            </a:r>
            <a:r>
              <a:rPr lang="en-US" dirty="0" smtClean="0"/>
              <a:t> Eventual Consistency</a:t>
            </a:r>
            <a:endParaRPr lang="en-US" dirty="0"/>
          </a:p>
        </p:txBody>
      </p:sp>
      <p:sp>
        <p:nvSpPr>
          <p:cNvPr id="158" name="TextBox 157"/>
          <p:cNvSpPr txBox="1"/>
          <p:nvPr/>
        </p:nvSpPr>
        <p:spPr>
          <a:xfrm>
            <a:off x="1946840" y="3333982"/>
            <a:ext cx="193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REST Web Services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21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Storage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41931" y="1653551"/>
            <a:ext cx="80592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>http://admin:*****@</a:t>
            </a:r>
            <a:r>
              <a:rPr lang="en-US" u="sng" dirty="0" smtClean="0">
                <a:solidFill>
                  <a:srgbClr val="000000"/>
                </a:solidFill>
                <a:latin typeface="Menlo" charset="0"/>
              </a:rPr>
              <a:t>35.239.113.162</a:t>
            </a:r>
            <a:r>
              <a:rPr lang="en-US" dirty="0" smtClean="0">
                <a:solidFill>
                  <a:srgbClr val="000000"/>
                </a:solidFill>
                <a:latin typeface="Menlo" charset="0"/>
              </a:rPr>
              <a:t>:13009/test-index/tweet</a:t>
            </a:r>
            <a:endParaRPr lang="en-US" dirty="0">
              <a:solidFill>
                <a:srgbClr val="000000"/>
              </a:solidFill>
              <a:latin typeface="Menlo" charset="0"/>
            </a:endParaRPr>
          </a:p>
        </p:txBody>
      </p:sp>
      <p:sp>
        <p:nvSpPr>
          <p:cNvPr id="5" name="Left Brace 4"/>
          <p:cNvSpPr/>
          <p:nvPr/>
        </p:nvSpPr>
        <p:spPr>
          <a:xfrm rot="16200000" flipV="1">
            <a:off x="7672703" y="1464777"/>
            <a:ext cx="295835" cy="1328949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/>
          <p:cNvSpPr/>
          <p:nvPr/>
        </p:nvSpPr>
        <p:spPr>
          <a:xfrm rot="16200000" flipV="1">
            <a:off x="8868672" y="1807461"/>
            <a:ext cx="275061" cy="705903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330229" y="2418970"/>
            <a:ext cx="980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Index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8152442" y="2897338"/>
            <a:ext cx="17075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Document</a:t>
            </a:r>
          </a:p>
          <a:p>
            <a:pPr algn="ctr"/>
            <a:r>
              <a:rPr lang="en-US" sz="2800" dirty="0" smtClean="0"/>
              <a:t>Type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4140580" y="2958894"/>
            <a:ext cx="820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host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6061234" y="3112782"/>
            <a:ext cx="808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port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2289081" y="2649907"/>
            <a:ext cx="1342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account</a:t>
            </a:r>
            <a:endParaRPr lang="en-US" sz="2800" dirty="0"/>
          </a:p>
        </p:txBody>
      </p:sp>
      <p:cxnSp>
        <p:nvCxnSpPr>
          <p:cNvPr id="13" name="Straight Arrow Connector 12"/>
          <p:cNvCxnSpPr>
            <a:stCxn id="11" idx="0"/>
          </p:cNvCxnSpPr>
          <p:nvPr/>
        </p:nvCxnSpPr>
        <p:spPr>
          <a:xfrm flipH="1" flipV="1">
            <a:off x="2858628" y="2022883"/>
            <a:ext cx="101631" cy="6270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0"/>
          </p:cNvCxnSpPr>
          <p:nvPr/>
        </p:nvCxnSpPr>
        <p:spPr>
          <a:xfrm flipV="1">
            <a:off x="4550725" y="1981334"/>
            <a:ext cx="327315" cy="9775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0"/>
          </p:cNvCxnSpPr>
          <p:nvPr/>
        </p:nvCxnSpPr>
        <p:spPr>
          <a:xfrm flipV="1">
            <a:off x="6465352" y="1981334"/>
            <a:ext cx="168486" cy="11314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086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812" y="245857"/>
            <a:ext cx="5463988" cy="1730861"/>
          </a:xfrm>
        </p:spPr>
        <p:txBody>
          <a:bodyPr>
            <a:normAutofit/>
          </a:bodyPr>
          <a:lstStyle/>
          <a:p>
            <a:r>
              <a:rPr lang="en-US" dirty="0" smtClean="0"/>
              <a:t>Schema (a.k.a. Mapping)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46850" y="658469"/>
            <a:ext cx="805927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test-index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{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mappings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{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tweet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{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properties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{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author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{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keyword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},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{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},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timestamp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{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date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}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}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}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57718" y="5536872"/>
            <a:ext cx="98342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http://admin:*****@35.239.113.162:13009/test-index/_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mapping?pretty</a:t>
            </a:r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218126"/>
      </p:ext>
    </p:extLst>
  </p:cSld>
  <p:clrMapOvr>
    <a:masterClrMapping/>
  </p:clrMapOvr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rdana-template2" id="{A5222451-D2E8-1345-B250-8BD4DE6F57C6}" vid="{3BD9F12F-203D-B040-A3EA-DED88FB9D0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verdana-degrees1</Template>
  <TotalTime>9956</TotalTime>
  <Words>537</Words>
  <Application>Microsoft Macintosh PowerPoint</Application>
  <PresentationFormat>Widescreen</PresentationFormat>
  <Paragraphs>132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 Black</vt:lpstr>
      <vt:lpstr>Calibri</vt:lpstr>
      <vt:lpstr>Courier</vt:lpstr>
      <vt:lpstr>Mangal</vt:lpstr>
      <vt:lpstr>Menlo</vt:lpstr>
      <vt:lpstr>Verdana</vt:lpstr>
      <vt:lpstr>Verdana Regular</vt:lpstr>
      <vt:lpstr>Arial</vt:lpstr>
      <vt:lpstr>verdana-degrees1</vt:lpstr>
      <vt:lpstr>Elastic Search  Charles Severance </vt:lpstr>
      <vt:lpstr>History</vt:lpstr>
      <vt:lpstr>License – Open Core</vt:lpstr>
      <vt:lpstr>Application: Sakai</vt:lpstr>
      <vt:lpstr>Application: ELK Stack</vt:lpstr>
      <vt:lpstr>Architecture</vt:lpstr>
      <vt:lpstr>Architecture – Eventual Consistency</vt:lpstr>
      <vt:lpstr>Document Storage</vt:lpstr>
      <vt:lpstr>Schema (a.k.a. Mapping)</vt:lpstr>
      <vt:lpstr>Programming ElasticSearch</vt:lpstr>
      <vt:lpstr>Reading docs - REST APIs</vt:lpstr>
      <vt:lpstr>In Python…</vt:lpstr>
      <vt:lpstr>Python Elastic Search Library</vt:lpstr>
      <vt:lpstr>Summary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Severance, Charles</cp:lastModifiedBy>
  <cp:revision>269</cp:revision>
  <dcterms:created xsi:type="dcterms:W3CDTF">2019-03-20T19:59:17Z</dcterms:created>
  <dcterms:modified xsi:type="dcterms:W3CDTF">2019-12-26T17:03:14Z</dcterms:modified>
</cp:coreProperties>
</file>